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5" r:id="rId13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0" Type="http://schemas.openxmlformats.org/officeDocument/2006/relationships/slide" Target="slides/slide1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5" name="Shape 8855"/>
        <p:cNvGrpSpPr/>
        <p:nvPr/>
      </p:nvGrpSpPr>
      <p:grpSpPr>
        <a:xfrm>
          <a:off x="0" y="0"/>
          <a:ext cx="0" cy="0"/>
          <a:chOff x="0" y="0"/>
          <a:chExt cx="0" cy="0"/>
        </a:xfrm>
      </p:grpSpPr>
      <p:sp>
        <p:nvSpPr>
          <p:cNvPr id="8856" name="Google Shape;885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857" name="Google Shape;885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8" name="Google Shape;8858;p10:notes"/>
          <p:cNvSpPr txBox="1"/>
          <p:nvPr>
            <p:ph idx="1" type="body"/>
          </p:nvPr>
        </p:nvSpPr>
        <p:spPr>
          <a:xfrm>
            <a:off x="923925" y="4386263"/>
            <a:ext cx="5086350" cy="4156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0.xml"/><Relationship Id="rId3" Type="http://schemas.openxmlformats.org/officeDocument/2006/relationships/image" Target="../media/image132.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9" name="Shape 8859"/>
        <p:cNvGrpSpPr/>
        <p:nvPr/>
      </p:nvGrpSpPr>
      <p:grpSpPr>
        <a:xfrm>
          <a:off x="0" y="0"/>
          <a:ext cx="0" cy="0"/>
          <a:chOff x="0" y="0"/>
          <a:chExt cx="0" cy="0"/>
        </a:xfrm>
      </p:grpSpPr>
      <p:pic>
        <p:nvPicPr>
          <p:cNvPr descr="U.S Cancer Deaths" id="8860" name="Google Shape;8860;p1440"/>
          <p:cNvPicPr preferRelativeResize="0"/>
          <p:nvPr/>
        </p:nvPicPr>
        <p:blipFill rotWithShape="1">
          <a:blip r:embed="rId3">
            <a:alphaModFix/>
          </a:blip>
          <a:srcRect b="1369" l="0" r="0" t="0"/>
          <a:stretch/>
        </p:blipFill>
        <p:spPr>
          <a:xfrm>
            <a:off x="1252538" y="1597025"/>
            <a:ext cx="2640012" cy="2514600"/>
          </a:xfrm>
          <a:prstGeom prst="rect">
            <a:avLst/>
          </a:prstGeom>
          <a:noFill/>
          <a:ln>
            <a:noFill/>
          </a:ln>
        </p:spPr>
      </p:pic>
      <p:sp>
        <p:nvSpPr>
          <p:cNvPr id="8861" name="Google Shape;8861;p1440"/>
          <p:cNvSpPr/>
          <p:nvPr/>
        </p:nvSpPr>
        <p:spPr>
          <a:xfrm>
            <a:off x="1260475" y="4243388"/>
            <a:ext cx="2630488" cy="236855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2" name="Google Shape;8862;p1440"/>
          <p:cNvSpPr txBox="1"/>
          <p:nvPr/>
        </p:nvSpPr>
        <p:spPr>
          <a:xfrm>
            <a:off x="1276350" y="4249738"/>
            <a:ext cx="303530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Survivorship</a:t>
            </a:r>
            <a:endParaRPr/>
          </a:p>
        </p:txBody>
      </p:sp>
      <p:sp>
        <p:nvSpPr>
          <p:cNvPr id="8863" name="Google Shape;8863;p1440"/>
          <p:cNvSpPr txBox="1"/>
          <p:nvPr/>
        </p:nvSpPr>
        <p:spPr>
          <a:xfrm rot="-5400000">
            <a:off x="605631" y="5314157"/>
            <a:ext cx="177323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Millions of People</a:t>
            </a:r>
            <a:endParaRPr/>
          </a:p>
        </p:txBody>
      </p:sp>
      <p:sp>
        <p:nvSpPr>
          <p:cNvPr id="8864" name="Google Shape;8864;p1440"/>
          <p:cNvSpPr/>
          <p:nvPr/>
        </p:nvSpPr>
        <p:spPr>
          <a:xfrm>
            <a:off x="1908175" y="4591050"/>
            <a:ext cx="1720850" cy="1681163"/>
          </a:xfrm>
          <a:custGeom>
            <a:rect b="b" l="l" r="r" t="t"/>
            <a:pathLst>
              <a:path extrusionOk="0" h="1776" w="2400">
                <a:moveTo>
                  <a:pt x="0" y="0"/>
                </a:moveTo>
                <a:lnTo>
                  <a:pt x="0" y="1776"/>
                </a:lnTo>
                <a:lnTo>
                  <a:pt x="2400" y="1776"/>
                </a:lnTo>
              </a:path>
            </a:pathLst>
          </a:custGeom>
          <a:noFill/>
          <a:ln cap="flat" cmpd="sng" w="12700">
            <a:solidFill>
              <a:schemeClr val="dk1"/>
            </a:solidFill>
            <a:prstDash val="solid"/>
            <a:round/>
            <a:headEnd len="med" w="med" type="none"/>
            <a:tailEnd len="med" w="med" type="none"/>
          </a:ln>
          <a:effectLst>
            <a:outerShdw rotWithShape="0" algn="ctr"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5" name="Google Shape;8865;p1440"/>
          <p:cNvSpPr/>
          <p:nvPr/>
        </p:nvSpPr>
        <p:spPr>
          <a:xfrm>
            <a:off x="2011363" y="4591050"/>
            <a:ext cx="1514475" cy="1123950"/>
          </a:xfrm>
          <a:custGeom>
            <a:rect b="b" l="l" r="r" t="t"/>
            <a:pathLst>
              <a:path extrusionOk="0" h="1200" w="2112">
                <a:moveTo>
                  <a:pt x="0" y="1200"/>
                </a:moveTo>
                <a:lnTo>
                  <a:pt x="720" y="1008"/>
                </a:lnTo>
                <a:lnTo>
                  <a:pt x="1440" y="576"/>
                </a:lnTo>
                <a:lnTo>
                  <a:pt x="2112" y="0"/>
                </a:lnTo>
              </a:path>
            </a:pathLst>
          </a:custGeom>
          <a:noFill/>
          <a:ln cap="flat" cmpd="sng" w="114300">
            <a:solidFill>
              <a:srgbClr val="CC0000"/>
            </a:solidFill>
            <a:prstDash val="solid"/>
            <a:round/>
            <a:headEnd len="med" w="med" type="none"/>
            <a:tailEnd len="med" w="med" type="none"/>
          </a:ln>
          <a:effectLst>
            <a:outerShdw rotWithShape="0" algn="ctr"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66" name="Google Shape;8866;p1440"/>
          <p:cNvSpPr txBox="1"/>
          <p:nvPr/>
        </p:nvSpPr>
        <p:spPr>
          <a:xfrm>
            <a:off x="1755775" y="6284913"/>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1971</a:t>
            </a:r>
            <a:endParaRPr/>
          </a:p>
        </p:txBody>
      </p:sp>
      <p:sp>
        <p:nvSpPr>
          <p:cNvPr id="8867" name="Google Shape;8867;p1440"/>
          <p:cNvSpPr txBox="1"/>
          <p:nvPr/>
        </p:nvSpPr>
        <p:spPr>
          <a:xfrm>
            <a:off x="2249488"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1986</a:t>
            </a:r>
            <a:endParaRPr/>
          </a:p>
        </p:txBody>
      </p:sp>
      <p:sp>
        <p:nvSpPr>
          <p:cNvPr id="8868" name="Google Shape;8868;p1440"/>
          <p:cNvSpPr txBox="1"/>
          <p:nvPr/>
        </p:nvSpPr>
        <p:spPr>
          <a:xfrm>
            <a:off x="2740025"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1990</a:t>
            </a:r>
            <a:endParaRPr/>
          </a:p>
        </p:txBody>
      </p:sp>
      <p:sp>
        <p:nvSpPr>
          <p:cNvPr id="8869" name="Google Shape;8869;p1440"/>
          <p:cNvSpPr txBox="1"/>
          <p:nvPr/>
        </p:nvSpPr>
        <p:spPr>
          <a:xfrm>
            <a:off x="3232150" y="6286500"/>
            <a:ext cx="5778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2003</a:t>
            </a:r>
            <a:endParaRPr/>
          </a:p>
        </p:txBody>
      </p:sp>
      <p:sp>
        <p:nvSpPr>
          <p:cNvPr id="8870" name="Google Shape;8870;p1440"/>
          <p:cNvSpPr txBox="1"/>
          <p:nvPr/>
        </p:nvSpPr>
        <p:spPr>
          <a:xfrm>
            <a:off x="1681163" y="4559300"/>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9</a:t>
            </a:r>
            <a:endParaRPr/>
          </a:p>
        </p:txBody>
      </p:sp>
      <p:sp>
        <p:nvSpPr>
          <p:cNvPr id="8871" name="Google Shape;8871;p1440"/>
          <p:cNvSpPr txBox="1"/>
          <p:nvPr/>
        </p:nvSpPr>
        <p:spPr>
          <a:xfrm>
            <a:off x="1681163" y="5078413"/>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6</a:t>
            </a:r>
            <a:endParaRPr/>
          </a:p>
        </p:txBody>
      </p:sp>
      <p:sp>
        <p:nvSpPr>
          <p:cNvPr id="8872" name="Google Shape;8872;p1440"/>
          <p:cNvSpPr txBox="1"/>
          <p:nvPr/>
        </p:nvSpPr>
        <p:spPr>
          <a:xfrm>
            <a:off x="1681163" y="5597525"/>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3</a:t>
            </a:r>
            <a:endParaRPr/>
          </a:p>
        </p:txBody>
      </p:sp>
      <p:sp>
        <p:nvSpPr>
          <p:cNvPr id="8873" name="Google Shape;8873;p1440"/>
          <p:cNvSpPr txBox="1"/>
          <p:nvPr/>
        </p:nvSpPr>
        <p:spPr>
          <a:xfrm>
            <a:off x="1681163" y="6118225"/>
            <a:ext cx="1841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8874" name="Google Shape;8874;p1440"/>
          <p:cNvSpPr txBox="1"/>
          <p:nvPr/>
        </p:nvSpPr>
        <p:spPr>
          <a:xfrm>
            <a:off x="2470150" y="455613"/>
            <a:ext cx="4649788"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Cancer</a:t>
            </a:r>
            <a:endParaRPr/>
          </a:p>
        </p:txBody>
      </p:sp>
      <p:sp>
        <p:nvSpPr>
          <p:cNvPr id="8875" name="Google Shape;8875;p1440"/>
          <p:cNvSpPr/>
          <p:nvPr/>
        </p:nvSpPr>
        <p:spPr>
          <a:xfrm>
            <a:off x="4087813" y="1485900"/>
            <a:ext cx="4870450" cy="4868863"/>
          </a:xfrm>
          <a:prstGeom prst="rect">
            <a:avLst/>
          </a:prstGeom>
          <a:noFill/>
          <a:ln>
            <a:noFill/>
          </a:ln>
        </p:spPr>
        <p:txBody>
          <a:bodyPr anchorCtr="0" anchor="t" bIns="45700" lIns="91425" spcFirstLastPara="1" rIns="91425" wrap="square" tIns="45700">
            <a:noAutofit/>
          </a:bodyPr>
          <a:lstStyle/>
          <a:p>
            <a:pPr indent="-174625" lvl="0" marL="174625" marR="0" rtl="0" algn="l">
              <a:lnSpc>
                <a:spcPct val="95000"/>
              </a:lnSpc>
              <a:spcBef>
                <a:spcPts val="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For the first time in recorded history, annual cancer deaths in the United States have fallen</a:t>
            </a:r>
            <a:endParaRPr b="0" i="0" sz="2400" u="none" cap="none" strike="noStrike">
              <a:solidFill>
                <a:srgbClr val="FFFFFF"/>
              </a:solidFill>
              <a:latin typeface="Arial"/>
              <a:ea typeface="Arial"/>
              <a:cs typeface="Arial"/>
              <a:sym typeface="Arial"/>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10 million survivors</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Improved effectiveness of early detection and screening</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Thanks to the doubling, new targeted, minimally invasive treatments for cancer multiplied</a:t>
            </a:r>
            <a:endParaRPr/>
          </a:p>
          <a:p>
            <a:pPr indent="-174625" lvl="0" marL="174625" marR="0" rtl="0" algn="l">
              <a:lnSpc>
                <a:spcPct val="95000"/>
              </a:lnSpc>
              <a:spcBef>
                <a:spcPts val="1560"/>
              </a:spcBef>
              <a:spcAft>
                <a:spcPts val="0"/>
              </a:spcAft>
              <a:buClr>
                <a:srgbClr val="FFD500"/>
              </a:buClr>
              <a:buSzPts val="2400"/>
              <a:buFont typeface="Noto Sans Symbols"/>
              <a:buChar char="▪"/>
            </a:pPr>
            <a:r>
              <a:rPr b="0" i="0" lang="en-US" sz="2400" u="none" cap="none" strike="noStrike">
                <a:solidFill>
                  <a:srgbClr val="FFFFFF"/>
                </a:solidFill>
                <a:latin typeface="Arial"/>
                <a:ea typeface="Arial"/>
                <a:cs typeface="Arial"/>
                <a:sym typeface="Arial"/>
              </a:rPr>
              <a:t>New drugs developed for cancer prevention</a:t>
            </a:r>
            <a:endParaRPr/>
          </a:p>
        </p:txBody>
      </p:sp>
      <p:grpSp>
        <p:nvGrpSpPr>
          <p:cNvPr id="8876" name="Google Shape;8876;p1440"/>
          <p:cNvGrpSpPr/>
          <p:nvPr/>
        </p:nvGrpSpPr>
        <p:grpSpPr>
          <a:xfrm>
            <a:off x="3811588" y="3886200"/>
            <a:ext cx="2444750" cy="1524000"/>
            <a:chOff x="3995" y="487"/>
            <a:chExt cx="1540" cy="960"/>
          </a:xfrm>
        </p:grpSpPr>
        <p:sp>
          <p:nvSpPr>
            <p:cNvPr id="8877" name="Google Shape;8877;p1440"/>
            <p:cNvSpPr/>
            <p:nvPr/>
          </p:nvSpPr>
          <p:spPr>
            <a:xfrm>
              <a:off x="3995" y="487"/>
              <a:ext cx="1540" cy="960"/>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78" name="Google Shape;8878;p1440"/>
            <p:cNvSpPr/>
            <p:nvPr/>
          </p:nvSpPr>
          <p:spPr>
            <a:xfrm>
              <a:off x="4009" y="624"/>
              <a:ext cx="1500" cy="80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800"/>
                <a:buFont typeface="Arial"/>
                <a:buNone/>
              </a:pPr>
              <a:r>
                <a:t/>
              </a:r>
              <a:endParaRPr b="0" i="0" sz="800" u="none" cap="none" strike="noStrike">
                <a:solidFill>
                  <a:srgbClr val="333399"/>
                </a:solidFill>
                <a:latin typeface="Arial"/>
                <a:ea typeface="Arial"/>
                <a:cs typeface="Arial"/>
                <a:sym typeface="Arial"/>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30-year investment</a:t>
              </a:r>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per American:</a:t>
              </a:r>
              <a:endParaRPr b="0" i="0" sz="1800" u="none" cap="none" strike="noStrike">
                <a:solidFill>
                  <a:srgbClr val="333399"/>
                </a:solidFill>
                <a:latin typeface="Arial"/>
                <a:ea typeface="Arial"/>
                <a:cs typeface="Arial"/>
                <a:sym typeface="Arial"/>
              </a:endParaRPr>
            </a:p>
            <a:p>
              <a:pPr indent="0" lvl="0" marL="0" marR="0" rtl="0" algn="ctr">
                <a:lnSpc>
                  <a:spcPct val="90000"/>
                </a:lnSpc>
                <a:spcBef>
                  <a:spcPts val="0"/>
                </a:spcBef>
                <a:spcAft>
                  <a:spcPts val="0"/>
                </a:spcAft>
                <a:buClr>
                  <a:srgbClr val="333399"/>
                </a:buClr>
                <a:buSzPts val="2800"/>
                <a:buFont typeface="Arial"/>
                <a:buNone/>
              </a:pPr>
              <a:r>
                <a:rPr b="1" i="0" lang="en-US" sz="2800" u="none" cap="none" strike="noStrike">
                  <a:solidFill>
                    <a:srgbClr val="333399"/>
                  </a:solidFill>
                  <a:latin typeface="Arial"/>
                  <a:ea typeface="Arial"/>
                  <a:cs typeface="Arial"/>
                  <a:sym typeface="Arial"/>
                </a:rPr>
                <a:t>~$260</a:t>
              </a:r>
              <a:endParaRPr/>
            </a:p>
            <a:p>
              <a:pPr indent="0" lvl="0" marL="0" marR="0" rtl="0" algn="ctr">
                <a:lnSpc>
                  <a:spcPct val="90000"/>
                </a:lnSpc>
                <a:spcBef>
                  <a:spcPts val="0"/>
                </a:spcBef>
                <a:spcAft>
                  <a:spcPts val="0"/>
                </a:spcAft>
                <a:buClr>
                  <a:srgbClr val="333399"/>
                </a:buClr>
                <a:buSzPts val="1800"/>
                <a:buFont typeface="Arial"/>
                <a:buNone/>
              </a:pPr>
              <a:r>
                <a:rPr b="0" i="1" lang="en-US" sz="1800" u="none" cap="none" strike="noStrike">
                  <a:solidFill>
                    <a:srgbClr val="333399"/>
                  </a:solidFill>
                  <a:latin typeface="Arial"/>
                  <a:ea typeface="Arial"/>
                  <a:cs typeface="Arial"/>
                  <a:sym typeface="Arial"/>
                </a:rPr>
                <a:t>Total</a:t>
              </a:r>
              <a:endParaRPr/>
            </a:p>
          </p:txBody>
        </p:sp>
      </p:grpSp>
      <p:grpSp>
        <p:nvGrpSpPr>
          <p:cNvPr id="8879" name="Google Shape;8879;p1440"/>
          <p:cNvGrpSpPr/>
          <p:nvPr/>
        </p:nvGrpSpPr>
        <p:grpSpPr>
          <a:xfrm>
            <a:off x="3811588" y="2057400"/>
            <a:ext cx="2444750" cy="1524000"/>
            <a:chOff x="4091" y="1767"/>
            <a:chExt cx="1540" cy="960"/>
          </a:xfrm>
        </p:grpSpPr>
        <p:sp>
          <p:nvSpPr>
            <p:cNvPr id="8880" name="Google Shape;8880;p1440"/>
            <p:cNvSpPr/>
            <p:nvPr/>
          </p:nvSpPr>
          <p:spPr>
            <a:xfrm>
              <a:off x="4091" y="1767"/>
              <a:ext cx="1540" cy="960"/>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Lucida Sans"/>
                <a:ea typeface="Lucida Sans"/>
                <a:cs typeface="Lucida Sans"/>
                <a:sym typeface="Lucida Sans"/>
              </a:endParaRPr>
            </a:p>
          </p:txBody>
        </p:sp>
        <p:sp>
          <p:nvSpPr>
            <p:cNvPr id="8881" name="Google Shape;8881;p1440"/>
            <p:cNvSpPr/>
            <p:nvPr/>
          </p:nvSpPr>
          <p:spPr>
            <a:xfrm>
              <a:off x="4249" y="1910"/>
              <a:ext cx="1247" cy="73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Average investment</a:t>
              </a:r>
              <a:endParaRPr/>
            </a:p>
            <a:p>
              <a:pPr indent="0" lvl="0" marL="0" marR="0" rtl="0" algn="ctr">
                <a:lnSpc>
                  <a:spcPct val="90000"/>
                </a:lnSpc>
                <a:spcBef>
                  <a:spcPts val="0"/>
                </a:spcBef>
                <a:spcAft>
                  <a:spcPts val="0"/>
                </a:spcAft>
                <a:buClr>
                  <a:srgbClr val="333399"/>
                </a:buClr>
                <a:buSzPts val="1600"/>
                <a:buFont typeface="Arial"/>
                <a:buNone/>
              </a:pPr>
              <a:r>
                <a:rPr b="0" i="0" lang="en-US" sz="1600" u="none" cap="none" strike="noStrike">
                  <a:solidFill>
                    <a:srgbClr val="333399"/>
                  </a:solidFill>
                  <a:latin typeface="Arial"/>
                  <a:ea typeface="Arial"/>
                  <a:cs typeface="Arial"/>
                  <a:sym typeface="Arial"/>
                </a:rPr>
                <a:t>per American</a:t>
              </a:r>
              <a:endParaRPr/>
            </a:p>
            <a:p>
              <a:pPr indent="0" lvl="0" marL="0" marR="0" rtl="0" algn="ctr">
                <a:lnSpc>
                  <a:spcPct val="90000"/>
                </a:lnSpc>
                <a:spcBef>
                  <a:spcPts val="0"/>
                </a:spcBef>
                <a:spcAft>
                  <a:spcPts val="0"/>
                </a:spcAft>
                <a:buClr>
                  <a:srgbClr val="333399"/>
                </a:buClr>
                <a:buSzPts val="2800"/>
                <a:buFont typeface="Arial"/>
                <a:buNone/>
              </a:pPr>
              <a:r>
                <a:rPr b="1" i="0" lang="en-US" sz="2800" u="none" cap="none" strike="noStrike">
                  <a:solidFill>
                    <a:srgbClr val="333399"/>
                  </a:solidFill>
                  <a:latin typeface="Arial"/>
                  <a:ea typeface="Arial"/>
                  <a:cs typeface="Arial"/>
                  <a:sym typeface="Arial"/>
                </a:rPr>
                <a:t>~$8.60</a:t>
              </a:r>
              <a:endParaRPr/>
            </a:p>
            <a:p>
              <a:pPr indent="0" lvl="0" marL="0" marR="0" rtl="0" algn="ctr">
                <a:lnSpc>
                  <a:spcPct val="90000"/>
                </a:lnSpc>
                <a:spcBef>
                  <a:spcPts val="0"/>
                </a:spcBef>
                <a:spcAft>
                  <a:spcPts val="0"/>
                </a:spcAft>
                <a:buClr>
                  <a:srgbClr val="333399"/>
                </a:buClr>
                <a:buSzPts val="1800"/>
                <a:buFont typeface="Arial"/>
                <a:buNone/>
              </a:pPr>
              <a:r>
                <a:rPr b="0" i="1" lang="en-US" sz="1800" u="none" cap="none" strike="noStrike">
                  <a:solidFill>
                    <a:srgbClr val="333399"/>
                  </a:solidFill>
                  <a:latin typeface="Arial"/>
                  <a:ea typeface="Arial"/>
                  <a:cs typeface="Arial"/>
                  <a:sym typeface="Arial"/>
                </a:rPr>
                <a:t>per year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